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41"/>
  </p:handoutMasterIdLst>
  <p:sldIdLst>
    <p:sldId id="256" r:id="rId3"/>
    <p:sldId id="535" r:id="rId4"/>
    <p:sldId id="274" r:id="rId5"/>
    <p:sldId id="537" r:id="rId6"/>
    <p:sldId id="536" r:id="rId7"/>
    <p:sldId id="538" r:id="rId8"/>
    <p:sldId id="531" r:id="rId9"/>
    <p:sldId id="539" r:id="rId10"/>
    <p:sldId id="532" r:id="rId11"/>
    <p:sldId id="542" r:id="rId12"/>
    <p:sldId id="543" r:id="rId13"/>
    <p:sldId id="554" r:id="rId14"/>
    <p:sldId id="555" r:id="rId15"/>
    <p:sldId id="553" r:id="rId16"/>
    <p:sldId id="533" r:id="rId17"/>
    <p:sldId id="544" r:id="rId18"/>
    <p:sldId id="545" r:id="rId19"/>
    <p:sldId id="552" r:id="rId20"/>
    <p:sldId id="534" r:id="rId21"/>
    <p:sldId id="565" r:id="rId22"/>
    <p:sldId id="570" r:id="rId23"/>
    <p:sldId id="566" r:id="rId24"/>
    <p:sldId id="592" r:id="rId26"/>
    <p:sldId id="571" r:id="rId27"/>
    <p:sldId id="567" r:id="rId28"/>
    <p:sldId id="569" r:id="rId29"/>
    <p:sldId id="568" r:id="rId30"/>
    <p:sldId id="572" r:id="rId31"/>
    <p:sldId id="591" r:id="rId32"/>
    <p:sldId id="540" r:id="rId33"/>
    <p:sldId id="584" r:id="rId34"/>
    <p:sldId id="579" r:id="rId35"/>
    <p:sldId id="580" r:id="rId36"/>
    <p:sldId id="582" r:id="rId37"/>
    <p:sldId id="581" r:id="rId38"/>
    <p:sldId id="583" r:id="rId39"/>
    <p:sldId id="400" r:id="rId40"/>
  </p:sldIdLst>
  <p:sldSz cx="12192000" cy="6858000"/>
  <p:notesSz cx="7103745" cy="10234295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39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>
              <a:defRPr sz="2000">
                <a:cs typeface="微软雅黑" panose="020B0503020204020204" charset="-122"/>
              </a:defRPr>
            </a:lvl1pPr>
            <a:lvl2pPr>
              <a:defRPr sz="1800">
                <a:cs typeface="微软雅黑" panose="020B0503020204020204" charset="-122"/>
              </a:defRPr>
            </a:lvl2pPr>
            <a:lvl3pPr>
              <a:defRPr sz="1600">
                <a:cs typeface="微软雅黑" panose="020B0503020204020204" charset="-122"/>
              </a:defRPr>
            </a:lvl3pPr>
            <a:lvl4pPr>
              <a:defRPr sz="1400">
                <a:cs typeface="微软雅黑" panose="020B0503020204020204" charset="-122"/>
              </a:defRPr>
            </a:lvl4pPr>
            <a:lvl5pPr>
              <a:defRPr sz="1400"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cs typeface="微软雅黑" panose="020B050302020402020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5.png"/><Relationship Id="rId21" Type="http://schemas.openxmlformats.org/officeDocument/2006/relationships/image" Target="../media/image4.jpe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.xml"/><Relationship Id="rId18" Type="http://schemas.openxmlformats.org/officeDocument/2006/relationships/image" Target="../media/image2.png"/><Relationship Id="rId17" Type="http://schemas.openxmlformats.org/officeDocument/2006/relationships/tags" Target="../tags/tag4.xml"/><Relationship Id="rId16" Type="http://schemas.openxmlformats.org/officeDocument/2006/relationships/image" Target="../media/image1.png"/><Relationship Id="rId15" Type="http://schemas.openxmlformats.org/officeDocument/2006/relationships/tags" Target="../tags/tag3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" name="矩形 6"/>
          <p:cNvSpPr/>
          <p:nvPr userDrawn="1"/>
        </p:nvSpPr>
        <p:spPr>
          <a:xfrm>
            <a:off x="0" y="1550035"/>
            <a:ext cx="12191365" cy="198120"/>
          </a:xfrm>
          <a:prstGeom prst="rect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</a:schemeClr>
              </a:gs>
              <a:gs pos="31000">
                <a:srgbClr val="669CCE">
                  <a:alpha val="100000"/>
                </a:srgbClr>
              </a:gs>
              <a:gs pos="6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 Ideas of Programming Spring 2023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					         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                cs-wiki</a:t>
            </a:r>
            <a:endParaRPr lang="en-US" altLang="zh-CN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5910" y="6356350"/>
            <a:ext cx="376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0710" y="6356350"/>
            <a:ext cx="564515" cy="452755"/>
            <a:chOff x="174953" y="5886121"/>
            <a:chExt cx="1078602" cy="86355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7" y="5886121"/>
              <a:ext cx="713654" cy="618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3" y="6627333"/>
              <a:ext cx="1078602" cy="122341"/>
            </a:xfrm>
            <a:prstGeom prst="rect">
              <a:avLst/>
            </a:prstGeom>
          </p:spPr>
        </p:pic>
      </p:grpSp>
      <p:pic>
        <p:nvPicPr>
          <p:cNvPr id="9" name="图片 8" descr="hdu-cs-wiki main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6256020"/>
            <a:ext cx="601980" cy="601980"/>
          </a:xfrm>
          <a:prstGeom prst="rect">
            <a:avLst/>
          </a:prstGeom>
        </p:spPr>
      </p:pic>
      <p:pic>
        <p:nvPicPr>
          <p:cNvPr id="100" name="图片 99"/>
          <p:cNvPicPr/>
          <p:nvPr userDrawn="1"/>
        </p:nvPicPr>
        <p:blipFill>
          <a:blip r:embed="rId21"/>
          <a:stretch>
            <a:fillRect/>
          </a:stretch>
        </p:blipFill>
        <p:spPr>
          <a:xfrm>
            <a:off x="1854200" y="6269990"/>
            <a:ext cx="58801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Q图片2020110918161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216025" y="6269355"/>
            <a:ext cx="588645" cy="588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4.xml"/><Relationship Id="rId7" Type="http://schemas.openxmlformats.org/officeDocument/2006/relationships/image" Target="../media/image15.emf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GIF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37.xml"/><Relationship Id="rId2" Type="http://schemas.openxmlformats.org/officeDocument/2006/relationships/image" Target="../media/image18.png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GIF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64285" y="2706370"/>
            <a:ext cx="96627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ctr"/>
            <a:r>
              <a:rPr lang="zh-CN" sz="4400">
                <a:cs typeface="微软雅黑" panose="020B0503020204020204" charset="-122"/>
              </a:rPr>
              <a:t>Basic In-Depth &amp; Pointer Primer</a:t>
            </a:r>
            <a:endParaRPr lang="zh-CN" sz="4400">
              <a:cs typeface="微软雅黑" panose="020B0503020204020204" charset="-122"/>
            </a:endParaRPr>
          </a:p>
          <a:p>
            <a:pPr lvl="2" algn="ctr"/>
            <a:r>
              <a:rPr lang="zh-CN" sz="4400">
                <a:cs typeface="微软雅黑" panose="020B0503020204020204" charset="-122"/>
              </a:rPr>
              <a:t>基础深入与指针初探</a:t>
            </a:r>
            <a:endParaRPr lang="zh-CN" sz="4400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/>
              <a:t>TechBytes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array[5] = { 1, 2, 3, 4, 5 };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sizeof array == ?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array</a:t>
            </a:r>
            <a:r>
              <a:rPr lang="zh-CN" altLang="en-US"/>
              <a:t>的类型？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11500" y="3928110"/>
            <a:ext cx="179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sizeof(int) * 5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3111500" y="5062855"/>
            <a:ext cx="179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int[5]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676525"/>
            <a:ext cx="6707505" cy="2696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下标越界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未定义行为（</a:t>
            </a:r>
            <a:r>
              <a:rPr lang="en-US" altLang="zh-CN"/>
              <a:t>UB</a:t>
            </a:r>
            <a:r>
              <a:rPr lang="zh-CN" altLang="en-US"/>
              <a:t>！）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630" y="2952115"/>
            <a:ext cx="6407785" cy="2999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非常量长度数组</a:t>
            </a:r>
            <a:r>
              <a:rPr lang="zh-CN" altLang="en-US"/>
              <a:t>（</a:t>
            </a:r>
            <a:r>
              <a:rPr lang="en-US" altLang="zh-CN"/>
              <a:t>VLA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pPr algn="l">
              <a:buClrTx/>
              <a:buSzTx/>
            </a:pPr>
            <a:r>
              <a:rPr lang="en-US" altLang="zh-CN"/>
              <a:t>C99</a:t>
            </a:r>
            <a:r>
              <a:rPr lang="en-US" altLang="zh-CN"/>
              <a:t>中加入，C11中改为可选</a:t>
            </a:r>
            <a:endParaRPr lang="en-US" altLang="zh-CN"/>
          </a:p>
          <a:p>
            <a:pPr algn="l">
              <a:buClrTx/>
              <a:buSzTx/>
            </a:pPr>
            <a:r>
              <a:rPr lang="en-US" altLang="zh-CN"/>
              <a:t>VS——MSVC不支持</a:t>
            </a:r>
            <a:endParaRPr lang="en-US" altLang="zh-CN"/>
          </a:p>
          <a:p>
            <a:pPr algn="l">
              <a:buClrTx/>
              <a:buSzTx/>
            </a:pPr>
            <a:endParaRPr lang="en-US" altLang="zh-CN"/>
          </a:p>
          <a:p>
            <a:pPr algn="l">
              <a:buClrTx/>
              <a:buSzTx/>
            </a:pPr>
            <a:r>
              <a:rPr lang="en-US" altLang="zh-CN"/>
              <a:t>数组定义时不是整数常量表达式，数组声明器声明一个非常量大小的数组（ VLA ）</a:t>
            </a:r>
            <a:endParaRPr lang="en-US" altLang="zh-CN"/>
          </a:p>
          <a:p>
            <a:pPr algn="l">
              <a:buClrTx/>
              <a:buSzTx/>
            </a:pPr>
            <a:endParaRPr lang="en-US" altLang="zh-CN"/>
          </a:p>
          <a:p>
            <a:pPr algn="l">
              <a:buClrTx/>
              <a:buSz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int n;</a:t>
            </a:r>
            <a:endParaRPr lang="en-US" altLang="zh-CN">
              <a:solidFill>
                <a:schemeClr val="tx1"/>
              </a:solidFill>
            </a:endParaRPr>
          </a:p>
          <a:p>
            <a:pPr algn="l">
              <a:buClrTx/>
              <a:buSz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scanf(“%d”,&amp;n);</a:t>
            </a:r>
            <a:endParaRPr lang="en-US" altLang="zh-CN">
              <a:solidFill>
                <a:schemeClr val="tx1"/>
              </a:solidFill>
            </a:endParaRPr>
          </a:p>
          <a:p>
            <a:pPr algn="l">
              <a:buClrTx/>
              <a:buSz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int num[n];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7430" y="2258060"/>
            <a:ext cx="7140575" cy="1016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当安全可靠地实现时，可变长度数组通常比固定大小的数组效率低，并且与等效的 malloc() 相比效率低。 VLA 提供了与臭名昭著的 gets() 类似的攻击向量，以提供“转移堆栈”和其他漏洞利用的机会。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672205" y="2648585"/>
            <a:ext cx="940435" cy="1257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多维数组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matrix[2][2] = { {1, 2}, {3, 4} };</a:t>
            </a:r>
            <a:endParaRPr lang="en-US" altLang="zh-CN"/>
          </a:p>
          <a:p>
            <a:r>
              <a:rPr lang="en-US" altLang="zh-CN"/>
              <a:t>matrix</a:t>
            </a:r>
            <a:r>
              <a:rPr lang="zh-CN" altLang="en-US"/>
              <a:t>的类型</a:t>
            </a:r>
            <a:r>
              <a:rPr lang="en-US" altLang="zh-CN"/>
              <a:t>: int[2][2]</a:t>
            </a:r>
            <a:endParaRPr lang="en-US" altLang="zh-CN"/>
          </a:p>
          <a:p>
            <a:r>
              <a:rPr lang="en-US" altLang="zh-CN"/>
              <a:t>sizeof matrix = sizeof(int) * 2 * 2</a:t>
            </a:r>
            <a:endParaRPr lang="en-US" altLang="zh-CN"/>
          </a:p>
          <a:p>
            <a:r>
              <a:rPr lang="en-US" altLang="zh-CN"/>
              <a:t>https://godbolt.org/z/Mbq513KnG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4008120"/>
            <a:ext cx="6569710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数组与字符串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语言并没有字符串类型，但可以通过字符数组的方式实现字符串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语言字符串由字符数组存储，</a:t>
            </a:r>
            <a:r>
              <a:rPr lang="zh-CN" altLang="en-US" b="1"/>
              <a:t>以字符</a:t>
            </a:r>
            <a:r>
              <a:rPr lang="en-US" altLang="zh-CN" b="1"/>
              <a:t>’\0’</a:t>
            </a:r>
            <a:r>
              <a:rPr lang="zh-CN" altLang="en-US" b="1"/>
              <a:t>结尾</a:t>
            </a:r>
            <a:r>
              <a:rPr lang="zh-CN" altLang="en-US"/>
              <a:t>，可通过指针或者数组进行访问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char string[10] = “hello”;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4990" y="2534285"/>
            <a:ext cx="3362325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返回值与副作用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返回值与副作用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一些运算符</a:t>
            </a:r>
            <a:endParaRPr lang="zh-CN" altLang="en-US"/>
          </a:p>
          <a:p>
            <a:pPr lvl="1"/>
            <a:r>
              <a:rPr lang="zh-CN" altLang="en-US" sz="1800"/>
              <a:t>自增</a:t>
            </a:r>
            <a:r>
              <a:rPr lang="en-US" altLang="zh-CN" sz="1800"/>
              <a:t>/</a:t>
            </a:r>
            <a:r>
              <a:rPr lang="zh-CN" altLang="en-US" sz="1800"/>
              <a:t>减</a:t>
            </a:r>
            <a:endParaRPr lang="zh-CN" altLang="en-US" sz="1800"/>
          </a:p>
          <a:p>
            <a:pPr lvl="1"/>
            <a:r>
              <a:rPr lang="zh-CN" altLang="en-US" sz="1800"/>
              <a:t>赋值</a:t>
            </a:r>
            <a:endParaRPr lang="zh-CN" altLang="en-US" sz="1800"/>
          </a:p>
          <a:p>
            <a:pPr lvl="1"/>
            <a:r>
              <a:rPr lang="en-US" altLang="zh-CN"/>
              <a:t>etc.</a:t>
            </a:r>
            <a:endParaRPr lang="en-US" alt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sizeof——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不求值表达式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/>
              <a:t>函数</a:t>
            </a:r>
            <a:r>
              <a:rPr lang="en-US" altLang="zh-CN"/>
              <a:t>/</a:t>
            </a:r>
            <a:r>
              <a:rPr lang="zh-CN" altLang="en-US"/>
              <a:t>纯函数</a:t>
            </a:r>
            <a:endParaRPr lang="zh-CN" altLang="en-US"/>
          </a:p>
          <a:p>
            <a:pPr lvl="1"/>
            <a:r>
              <a:rPr lang="en-US" altLang="zh-CN"/>
              <a:t>printf</a:t>
            </a:r>
            <a:endParaRPr lang="en-US" altLang="zh-CN"/>
          </a:p>
          <a:p>
            <a:pPr lvl="1"/>
            <a:r>
              <a:rPr lang="en-US" altLang="zh-CN"/>
              <a:t>scanf</a:t>
            </a:r>
            <a:endParaRPr lang="en-US" altLang="zh-CN"/>
          </a:p>
          <a:p>
            <a:pPr lvl="1"/>
            <a:r>
              <a:rPr lang="en-US" altLang="zh-CN"/>
              <a:t>etc.</a:t>
            </a:r>
            <a:endParaRPr lang="en-US" altLang="zh-CN"/>
          </a:p>
          <a:p>
            <a:pPr lvl="0"/>
            <a:r>
              <a:rPr lang="en-US" altLang="zh-CN"/>
              <a:t>https://godbolt.org/z/914oqo7s1</a:t>
            </a:r>
            <a:endParaRPr lang="en-US" altLang="zh-CN"/>
          </a:p>
        </p:txBody>
      </p:sp>
      <p:pic>
        <p:nvPicPr>
          <p:cNvPr id="5" name="图片 4" descr="F395E71CD888B423B1258243FF3206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8485" y="1885950"/>
            <a:ext cx="3427095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求值顺序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求值顺序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关于C语言的求值顺序，中文互联网存在普遍认知错误（指的就是你CSDN！），其中涉及许多未定义行为。</a:t>
            </a:r>
            <a:endParaRPr lang="zh-CN" altLang="en-US"/>
          </a:p>
          <a:p>
            <a:r>
              <a:rPr lang="zh-CN" altLang="en-US"/>
              <a:t>简单来讲：C 中没有从左到右或从右到左求值的概念，这并不会与运算符的从左到右或从右到左结合性混淆：</a:t>
            </a:r>
            <a:r>
              <a:rPr lang="zh-CN" altLang="en-US">
                <a:sym typeface="+mn-ea"/>
              </a:rPr>
              <a:t>因为 operator+ 的从左到右结合性，</a:t>
            </a:r>
            <a:r>
              <a:rPr lang="zh-CN" altLang="en-US"/>
              <a:t>表达式 f1() + f2() + f3() 被分析成 (f1() + f2()) + f3() ，但运行时对 f3 的函数调用可以最先、最后，或在 f1() 与 f2() 之间求值。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https://zh.cppreference.com/w/c/language/eval_order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指针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en-US" altLang="zh-CN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前情回顾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抽象</a:t>
            </a:r>
            <a:endParaRPr lang="zh-CN" altLang="en-US"/>
          </a:p>
          <a:p>
            <a:r>
              <a:rPr lang="zh-CN" altLang="en-US"/>
              <a:t>数值与码值</a:t>
            </a:r>
            <a:endParaRPr lang="zh-CN" altLang="en-US"/>
          </a:p>
          <a:p>
            <a:r>
              <a:rPr lang="en-US" altLang="zh-CN"/>
              <a:t>main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/>
              <a:t>变量</a:t>
            </a:r>
            <a:endParaRPr lang="zh-CN" altLang="en-US"/>
          </a:p>
          <a:p>
            <a:r>
              <a:rPr lang="zh-CN" altLang="en-US"/>
              <a:t>流程控制</a:t>
            </a:r>
            <a:endParaRPr lang="zh-CN" altLang="en-US"/>
          </a:p>
          <a:p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/>
              <a:t>数组</a:t>
            </a:r>
            <a:endParaRPr lang="zh-CN" altLang="en-US"/>
          </a:p>
          <a:p>
            <a:r>
              <a:rPr lang="en-US" altLang="zh-CN"/>
              <a:t>grep</a:t>
            </a:r>
            <a:endParaRPr lang="en-US" altLang="zh-CN"/>
          </a:p>
          <a:p>
            <a:r>
              <a:rPr lang="en-US" altLang="zh-CN"/>
              <a:t>https://godbolt.org/z/Enz9rf53s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577840" y="2187575"/>
            <a:ext cx="5311140" cy="1604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https://pythontutor.com/c.html#mode=edit</a:t>
            </a:r>
            <a:endParaRPr lang="zh-CN" altLang="en-US"/>
          </a:p>
        </p:txBody>
      </p:sp>
      <p:pic>
        <p:nvPicPr>
          <p:cNvPr id="6" name="图片 5" descr="E54AA6642A5B5507703614E9A11456C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0245" y="2718435"/>
            <a:ext cx="4457065" cy="36029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22750" y="1816100"/>
            <a:ext cx="2798445" cy="1224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36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a = 1;</a:t>
            </a:r>
            <a:endParaRPr lang="en-US" altLang="zh-CN" sz="3600" dirty="0">
              <a:latin typeface="SauceCodePro NF" panose="020B0509030403020204" pitchFamily="49" charset="0"/>
              <a:ea typeface="SauceCodePro NF" panose="020B0509030403020204" pitchFamily="49" charset="0"/>
            </a:endParaRPr>
          </a:p>
          <a:p>
            <a:pPr algn="ctr"/>
            <a:r>
              <a:rPr lang="en-US" altLang="zh-CN" sz="36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*p = &amp;a; </a:t>
            </a:r>
            <a:endParaRPr lang="en-US" altLang="zh-CN" sz="3600" dirty="0">
              <a:latin typeface="SauceCodePro NF" panose="020B0509030403020204" pitchFamily="49" charset="0"/>
              <a:ea typeface="SauceCodePro NF" panose="020B050903040302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86840" y="3040380"/>
            <a:ext cx="10414000" cy="1774062"/>
            <a:chOff x="2063" y="5250"/>
            <a:chExt cx="16400" cy="2794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2731" y="5250"/>
              <a:ext cx="1573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</a:rPr>
                <a:t>类型     标识符     值</a:t>
              </a:r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     </a:t>
              </a:r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</a:rPr>
                <a:t>地址            </a:t>
              </a:r>
              <a:endParaRPr lang="zh-CN" altLang="en-US" sz="48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2300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&amp;p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9349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&amp;a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2063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int*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6016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p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cxnSp>
        <p:nvCxnSpPr>
          <p:cNvPr id="4" name="直接箭头连接符 3"/>
          <p:cNvCxnSpPr>
            <a:stCxn id="11" idx="2"/>
          </p:cNvCxnSpPr>
          <p:nvPr/>
        </p:nvCxnSpPr>
        <p:spPr>
          <a:xfrm flipH="1">
            <a:off x="2498725" y="4814570"/>
            <a:ext cx="9525" cy="4508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4660" y="5478780"/>
            <a:ext cx="4433570" cy="640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所指向的</a:t>
            </a:r>
            <a:r>
              <a:rPr lang="en-US" altLang="zh-CN" sz="2400"/>
              <a:t> </a:t>
            </a:r>
            <a:r>
              <a:rPr lang="zh-CN" altLang="en-US" sz="2400"/>
              <a:t>内存区域的</a:t>
            </a:r>
            <a:r>
              <a:rPr lang="en-US" altLang="zh-CN" sz="2400"/>
              <a:t> </a:t>
            </a:r>
            <a:r>
              <a:rPr lang="zh-CN" altLang="en-US" sz="2400"/>
              <a:t>类型解释</a:t>
            </a:r>
            <a:endParaRPr lang="zh-CN" altLang="en-US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475" y="5052060"/>
            <a:ext cx="5320665" cy="1377950"/>
          </a:xfrm>
          <a:prstGeom prst="rect">
            <a:avLst/>
          </a:prstGeom>
        </p:spPr>
      </p:pic>
      <p:pic>
        <p:nvPicPr>
          <p:cNvPr id="3" name="图片 2" descr="3140e9f88c09bd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179435" y="351790"/>
            <a:ext cx="2451100" cy="245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指针初始化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野指针</a:t>
            </a:r>
            <a:endParaRPr lang="en-US" altLang="zh-CN"/>
          </a:p>
          <a:p>
            <a:pPr lvl="1"/>
            <a:r>
              <a:rPr lang="en-US" altLang="zh-CN"/>
              <a:t>int *p; </a:t>
            </a:r>
            <a:endParaRPr lang="en-US" altLang="zh-CN"/>
          </a:p>
          <a:p>
            <a:pPr lvl="1"/>
            <a:r>
              <a:rPr lang="en-US" altLang="zh-CN"/>
              <a:t>*p = 1;	//</a:t>
            </a:r>
            <a:r>
              <a:rPr lang="zh-CN" altLang="en-US"/>
              <a:t>危险，</a:t>
            </a:r>
            <a:r>
              <a:rPr lang="en-US" altLang="zh-CN"/>
              <a:t>p</a:t>
            </a:r>
            <a:r>
              <a:rPr lang="zh-CN" altLang="en-US"/>
              <a:t>为野指针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NULL</a:t>
            </a:r>
            <a:r>
              <a:rPr lang="zh-CN" altLang="en-US"/>
              <a:t>（空）</a:t>
            </a:r>
            <a:endParaRPr lang="zh-CN" altLang="en-US"/>
          </a:p>
          <a:p>
            <a:pPr lvl="1"/>
            <a:r>
              <a:rPr lang="en-US" altLang="zh-CN" sz="1800"/>
              <a:t>int *p = NULL;</a:t>
            </a:r>
            <a:endParaRPr lang="en-US" altLang="zh-CN"/>
          </a:p>
          <a:p>
            <a:pPr lvl="1"/>
            <a:r>
              <a:rPr lang="zh-CN" altLang="en-US"/>
              <a:t>值为空的指针不指向对象（解引用空指针是未定义行为），而且与所有相同类型的且值以为空的指针比较相等。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指针数组和数组指针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*p[10];</a:t>
            </a:r>
            <a:endParaRPr lang="en-US" altLang="zh-CN"/>
          </a:p>
          <a:p>
            <a:r>
              <a:rPr lang="en-US" altLang="zh-CN"/>
              <a:t>int (*p)[10];</a:t>
            </a:r>
            <a:endParaRPr lang="en-US" altLang="zh-CN"/>
          </a:p>
          <a:p>
            <a:r>
              <a:rPr lang="en-US" altLang="zh-CN"/>
              <a:t>[]</a:t>
            </a:r>
            <a:r>
              <a:rPr lang="zh-CN" altLang="en-US"/>
              <a:t>运算符的优先级</a:t>
            </a:r>
            <a:r>
              <a:rPr lang="en-US" altLang="zh-CN"/>
              <a:t>&gt;*</a:t>
            </a:r>
            <a:r>
              <a:rPr lang="zh-CN" altLang="en-US"/>
              <a:t>运算符的优先级</a:t>
            </a:r>
            <a:endParaRPr lang="en-US" altLang="zh-CN"/>
          </a:p>
          <a:p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1208405" y="3917950"/>
            <a:ext cx="8655685" cy="377825"/>
            <a:chOff x="1903" y="6170"/>
            <a:chExt cx="13631" cy="595"/>
          </a:xfrm>
        </p:grpSpPr>
        <p:sp>
          <p:nvSpPr>
            <p:cNvPr id="4" name="文本框 3"/>
            <p:cNvSpPr txBox="1"/>
            <p:nvPr/>
          </p:nvSpPr>
          <p:spPr>
            <a:xfrm>
              <a:off x="1903" y="6185"/>
              <a:ext cx="21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int *p[10]</a:t>
              </a:r>
              <a:endParaRPr lang="en-US" altLang="zh-CN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40" y="6170"/>
              <a:ext cx="23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p[?] -&gt; int*</a:t>
              </a:r>
              <a:endParaRPr lang="en-US" altLang="zh-CN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141" y="6170"/>
              <a:ext cx="24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*p[?] -&gt; int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9951" y="6170"/>
              <a:ext cx="55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元素类型为指向</a:t>
              </a:r>
              <a:r>
                <a:rPr lang="en-US" altLang="zh-CN"/>
                <a:t>int</a:t>
              </a:r>
              <a:r>
                <a:rPr lang="zh-CN" altLang="en-US"/>
                <a:t>的指针的数组</a:t>
              </a:r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3860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>
              <p:custDataLst>
                <p:tags r:id="rId2"/>
              </p:custDataLst>
            </p:nvPr>
          </p:nvCxnSpPr>
          <p:spPr>
            <a:xfrm>
              <a:off x="6561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>
              <p:custDataLst>
                <p:tags r:id="rId3"/>
              </p:custDataLst>
            </p:nvPr>
          </p:nvCxnSpPr>
          <p:spPr>
            <a:xfrm>
              <a:off x="9371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208405" y="4859020"/>
            <a:ext cx="9073515" cy="377825"/>
            <a:chOff x="1720" y="6170"/>
            <a:chExt cx="14289" cy="595"/>
          </a:xfrm>
        </p:grpSpPr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720" y="6185"/>
              <a:ext cx="2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int (</a:t>
              </a:r>
              <a:r>
                <a:rPr lang="en-US" altLang="zh-CN"/>
                <a:t>*p)[10]</a:t>
              </a:r>
              <a:endParaRPr lang="en-US" altLang="zh-CN"/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4440" y="6170"/>
              <a:ext cx="28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*p -&gt; int[10]</a:t>
              </a:r>
              <a:endParaRPr lang="en-US" altLang="zh-CN"/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7324" y="6170"/>
              <a:ext cx="2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(*p)[?] -&gt; int</a:t>
              </a:r>
              <a:endParaRPr lang="en-US" altLang="zh-CN"/>
            </a:p>
          </p:txBody>
        </p:sp>
        <p:sp>
          <p:nvSpPr>
            <p:cNvPr id="16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10317" y="6170"/>
              <a:ext cx="56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指向元素类型为</a:t>
              </a:r>
              <a:r>
                <a:rPr lang="en-US" altLang="zh-CN"/>
                <a:t>int</a:t>
              </a:r>
              <a:r>
                <a:rPr lang="zh-CN" altLang="en-US"/>
                <a:t>的数组的指针</a:t>
              </a:r>
              <a:endParaRPr lang="zh-CN" altLang="en-US"/>
            </a:p>
          </p:txBody>
        </p:sp>
        <p:cxnSp>
          <p:nvCxnSpPr>
            <p:cNvPr id="17" name="直接箭头连接符 16"/>
            <p:cNvCxnSpPr/>
            <p:nvPr>
              <p:custDataLst>
                <p:tags r:id="rId8"/>
              </p:custDataLst>
            </p:nvPr>
          </p:nvCxnSpPr>
          <p:spPr>
            <a:xfrm>
              <a:off x="3860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>
              <p:custDataLst>
                <p:tags r:id="rId9"/>
              </p:custDataLst>
            </p:nvPr>
          </p:nvCxnSpPr>
          <p:spPr>
            <a:xfrm>
              <a:off x="6744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>
              <p:custDataLst>
                <p:tags r:id="rId10"/>
              </p:custDataLst>
            </p:nvPr>
          </p:nvCxnSpPr>
          <p:spPr>
            <a:xfrm>
              <a:off x="9737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真的懂了吗？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int* (*p)[20][10];</a:t>
            </a:r>
            <a:endParaRPr lang="en-US" altLang="zh-CN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p</a:t>
            </a:r>
            <a:r>
              <a:rPr lang="zh-CN" altLang="en-US"/>
              <a:t>是数组还是指针？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p</a:t>
            </a:r>
            <a:r>
              <a:rPr lang="zh-CN" altLang="en-US"/>
              <a:t>的类型是什么？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87085" y="2158365"/>
            <a:ext cx="2722245" cy="397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*p -&gt; int*[20][20]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887085" y="3093085"/>
            <a:ext cx="2722245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(*p)[][] -&gt; int*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887085" y="4027170"/>
            <a:ext cx="2722245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*((*p)[][]) -&gt; int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053965" y="5019040"/>
            <a:ext cx="4389120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指向元素为</a:t>
            </a:r>
            <a:r>
              <a:rPr lang="en-US" altLang="zh-CN"/>
              <a:t>int*</a:t>
            </a:r>
            <a:r>
              <a:rPr lang="zh-CN" altLang="en-US"/>
              <a:t>的二维数组的指针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7200265" y="4411980"/>
            <a:ext cx="9525" cy="542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7190740" y="3515995"/>
            <a:ext cx="9525" cy="542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7181215" y="2550160"/>
            <a:ext cx="9525" cy="542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数组和指针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数组与其元素类型的指针存在隐式转换，指向数组首元素的指针可通过数组类型表达式初始化。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int array[10];</a:t>
            </a:r>
            <a:endParaRPr lang="en-US" altLang="zh-CN"/>
          </a:p>
          <a:p>
            <a:r>
              <a:rPr lang="en-US" altLang="zh-CN"/>
              <a:t>int *p1 = array;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int matrix[2][2];</a:t>
            </a:r>
            <a:endParaRPr lang="en-US" altLang="zh-CN"/>
          </a:p>
          <a:p>
            <a:r>
              <a:rPr lang="en-US" altLang="zh-CN"/>
              <a:t>int (*p2)[2] = matrix;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const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* const p = &amp;a;</a:t>
            </a:r>
            <a:endParaRPr lang="en-US" altLang="zh-CN"/>
          </a:p>
          <a:p>
            <a:r>
              <a:rPr lang="en-US" altLang="zh-CN"/>
              <a:t>const int * p;</a:t>
            </a:r>
            <a:endParaRPr lang="en-US" altLang="zh-CN"/>
          </a:p>
          <a:p>
            <a:r>
              <a:rPr lang="en-US" altLang="zh-CN"/>
              <a:t>const int * const p = &amp;a;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指针本身可为</a:t>
            </a:r>
            <a:r>
              <a:rPr lang="en-US" altLang="zh-CN"/>
              <a:t>const</a:t>
            </a:r>
            <a:r>
              <a:rPr lang="zh-CN" altLang="en-US"/>
              <a:t>不可修改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指针也可以指向为</a:t>
            </a:r>
            <a:r>
              <a:rPr lang="en-US" altLang="zh-CN"/>
              <a:t>const</a:t>
            </a:r>
            <a:r>
              <a:rPr lang="zh-CN" altLang="en-US"/>
              <a:t>不可修改的类型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指针算术运算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加、减</a:t>
            </a:r>
            <a:endParaRPr lang="zh-CN" altLang="en-US"/>
          </a:p>
          <a:p>
            <a:pPr lvl="1"/>
            <a:r>
              <a:rPr lang="zh-CN" altLang="en-US" sz="1800"/>
              <a:t>加、减整数</a:t>
            </a:r>
            <a:r>
              <a:rPr lang="en-US" altLang="zh-CN" sz="1800"/>
              <a:t>n -&gt; </a:t>
            </a:r>
            <a:r>
              <a:rPr lang="zh-CN" altLang="en-US" sz="1800"/>
              <a:t>指向后</a:t>
            </a:r>
            <a:r>
              <a:rPr lang="en-US" altLang="zh-CN" sz="1800"/>
              <a:t>/</a:t>
            </a:r>
            <a:r>
              <a:rPr lang="zh-CN" altLang="en-US" sz="1800"/>
              <a:t>前第</a:t>
            </a:r>
            <a:r>
              <a:rPr lang="en-US" altLang="zh-CN" sz="1800"/>
              <a:t>n</a:t>
            </a:r>
            <a:r>
              <a:rPr lang="zh-CN" altLang="en-US" sz="1800"/>
              <a:t>个元素</a:t>
            </a:r>
            <a:endParaRPr lang="zh-CN" altLang="en-US" sz="1800"/>
          </a:p>
          <a:p>
            <a:pPr lvl="1"/>
            <a:endParaRPr lang="zh-CN" altLang="en-US"/>
          </a:p>
          <a:p>
            <a:r>
              <a:rPr lang="zh-CN" altLang="en-US"/>
              <a:t>指针相减</a:t>
            </a:r>
            <a:endParaRPr lang="zh-CN" altLang="en-US"/>
          </a:p>
          <a:p>
            <a:pPr lvl="1"/>
            <a:r>
              <a:rPr lang="zh-CN" altLang="en-US"/>
              <a:t>表示指针之间的偏移量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仅当原指针和结果指针都指向同一数组中的元素，或该数组的尾后一位置，行为才有定义。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https://godbolt.org/z/q9M6W81x3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void*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指向任意类型对象的指针能</a:t>
            </a:r>
            <a:r>
              <a:rPr lang="zh-CN" altLang="en-US" b="1"/>
              <a:t>隐式转换</a:t>
            </a:r>
            <a:r>
              <a:rPr lang="zh-CN" altLang="en-US"/>
              <a:t>成指向 void 的指针，反之亦然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void*</a:t>
            </a:r>
            <a:r>
              <a:rPr lang="zh-CN" altLang="en-US">
                <a:sym typeface="+mn-ea"/>
              </a:rPr>
              <a:t>类型指针无法解引用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void*</a:t>
            </a:r>
            <a:r>
              <a:rPr lang="zh-CN" altLang="en-US"/>
              <a:t>类型的指针无法进行指针算术运算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swap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函数传参：简单的赋值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https://godbolt.org/z/8MeTzaGjo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 Break</a:t>
            </a:r>
            <a:r>
              <a:rPr lang="zh-CN" altLang="en-US"/>
              <a:t>！！！</a:t>
            </a:r>
            <a:endParaRPr lang="zh-CN" altLang="en-US"/>
          </a:p>
        </p:txBody>
      </p:sp>
      <p:pic>
        <p:nvPicPr>
          <p:cNvPr id="4" name="图片 3" descr="W5240UJFB]%83@U_AW01~K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75785" y="2339340"/>
            <a:ext cx="3604260" cy="36042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变量与地址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垃圾值与初始化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返回值与副作用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求值顺序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指针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Game——2048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https://www.2048.org/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游戏建模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78050"/>
            <a:ext cx="7163435" cy="4001770"/>
          </a:xfrm>
        </p:spPr>
        <p:txBody>
          <a:bodyPr/>
          <a:p>
            <a:r>
              <a:rPr lang="zh-CN" altLang="en-US"/>
              <a:t>游戏板</a:t>
            </a:r>
            <a:r>
              <a:rPr lang="en-US" altLang="zh-CN"/>
              <a:t>: board[BOARD_SIZE][BOARD_SZIE]</a:t>
            </a:r>
            <a:endParaRPr lang="zh-CN" altLang="en-US"/>
          </a:p>
          <a:p>
            <a:r>
              <a:rPr lang="zh-CN" altLang="en-US"/>
              <a:t>初始化</a:t>
            </a:r>
            <a:r>
              <a:rPr lang="en-US" altLang="zh-CN"/>
              <a:t>: initialize_board</a:t>
            </a:r>
            <a:endParaRPr lang="en-US" altLang="zh-CN"/>
          </a:p>
          <a:p>
            <a:r>
              <a:rPr lang="zh-CN" altLang="en-US"/>
              <a:t>随机生成</a:t>
            </a:r>
            <a:r>
              <a:rPr lang="en-US" altLang="zh-CN"/>
              <a:t>: generator_number</a:t>
            </a:r>
            <a:endParaRPr lang="en-US" altLang="zh-CN"/>
          </a:p>
          <a:p>
            <a:r>
              <a:rPr lang="zh-CN" altLang="en-US"/>
              <a:t>打印显示</a:t>
            </a:r>
            <a:r>
              <a:rPr lang="en-US" altLang="zh-CN"/>
              <a:t>: print_board </a:t>
            </a:r>
            <a:endParaRPr lang="en-US" altLang="zh-CN"/>
          </a:p>
          <a:p>
            <a:r>
              <a:rPr lang="zh-CN" altLang="en-US"/>
              <a:t>读取移动指令</a:t>
            </a:r>
            <a:r>
              <a:rPr lang="en-US" altLang="zh-CN"/>
              <a:t>: choose_direction</a:t>
            </a:r>
            <a:endParaRPr lang="en-US" altLang="zh-CN"/>
          </a:p>
          <a:p>
            <a:r>
              <a:rPr lang="zh-CN" altLang="en-US"/>
              <a:t>合并并移动</a:t>
            </a:r>
            <a:r>
              <a:rPr lang="en-US" altLang="zh-CN"/>
              <a:t>: move_and_merge</a:t>
            </a:r>
            <a:endParaRPr lang="en-US" altLang="zh-CN"/>
          </a:p>
          <a:p>
            <a:r>
              <a:rPr lang="zh-CN" altLang="en-US"/>
              <a:t>判断游戏终止</a:t>
            </a:r>
            <a:r>
              <a:rPr lang="en-US" altLang="zh-CN"/>
              <a:t>: is_finished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抽象的力量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823845" y="1863725"/>
            <a:ext cx="7163435" cy="4761865"/>
          </a:xfrm>
        </p:spPr>
        <p:txBody>
          <a:bodyPr/>
          <a:p>
            <a:pPr marL="0" indent="0">
              <a:buNone/>
            </a:pPr>
            <a:r>
              <a:rPr lang="en-US" altLang="zh-CN"/>
              <a:t>run_game() {</a:t>
            </a:r>
            <a:endParaRPr lang="en-US" altLang="zh-CN"/>
          </a:p>
          <a:p>
            <a:pPr marL="0" lvl="1" indent="457200">
              <a:buNone/>
            </a:pPr>
            <a:r>
              <a:rPr lang="en-US" altLang="zh-CN">
                <a:sym typeface="+mn-ea"/>
              </a:rPr>
              <a:t>initialize_board();</a:t>
            </a:r>
            <a:endParaRPr lang="en-US" altLang="zh-CN">
              <a:sym typeface="+mn-ea"/>
            </a:endParaRPr>
          </a:p>
          <a:p>
            <a:pPr marL="0" lvl="1" indent="457200">
              <a:buNone/>
            </a:pPr>
            <a:r>
              <a:rPr lang="en-US" altLang="zh-CN">
                <a:sym typeface="+mn-ea"/>
              </a:rPr>
              <a:t>generator_number(); generator_number();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while (true) {</a:t>
            </a:r>
            <a:endParaRPr lang="en-US" altLang="zh-CN" sz="1800">
              <a:sym typeface="+mn-ea"/>
            </a:endParaRPr>
          </a:p>
          <a:p>
            <a:pPr marL="457200" lvl="1" indent="457200">
              <a:buNone/>
            </a:pPr>
            <a:r>
              <a:rPr lang="en-US" altLang="zh-CN" sz="1800">
                <a:sym typeface="+mn-ea"/>
              </a:rPr>
              <a:t>switch (choose_direction) {</a:t>
            </a:r>
            <a:endParaRPr lang="en-US" altLang="zh-CN" sz="1800">
              <a:sym typeface="+mn-ea"/>
            </a:endParaRPr>
          </a:p>
          <a:p>
            <a:pPr marL="914400" lvl="2" indent="457200">
              <a:buNone/>
            </a:pPr>
            <a:r>
              <a:rPr lang="en-US" altLang="zh-CN" sz="1800">
                <a:sym typeface="+mn-ea"/>
              </a:rPr>
              <a:t>case UP: move_and_merge_up();</a:t>
            </a:r>
            <a:endParaRPr lang="en-US" altLang="zh-CN" sz="1800">
              <a:sym typeface="+mn-ea"/>
            </a:endParaRPr>
          </a:p>
          <a:p>
            <a:pPr marL="914400" lvl="2" indent="457200">
              <a:buNone/>
            </a:pPr>
            <a:r>
              <a:rPr lang="en-US" altLang="zh-CN" sz="1800">
                <a:sym typeface="+mn-ea"/>
              </a:rPr>
              <a:t>case DOWN: move_and_merge_down();</a:t>
            </a:r>
            <a:endParaRPr lang="en-US" altLang="zh-CN" sz="1800">
              <a:sym typeface="+mn-ea"/>
            </a:endParaRPr>
          </a:p>
          <a:p>
            <a:pPr marL="914400" lvl="2" indent="457200">
              <a:buNone/>
            </a:pPr>
            <a:r>
              <a:rPr lang="en-US" altLang="zh-CN" sz="1800">
                <a:sym typeface="+mn-ea"/>
              </a:rPr>
              <a:t>case LEFT: move_and_merge_left();</a:t>
            </a:r>
            <a:endParaRPr lang="en-US" altLang="zh-CN" sz="1800">
              <a:sym typeface="+mn-ea"/>
            </a:endParaRPr>
          </a:p>
          <a:p>
            <a:pPr marL="914400" lvl="2" indent="457200">
              <a:buNone/>
            </a:pPr>
            <a:r>
              <a:rPr lang="en-US" altLang="zh-CN" sz="1800">
                <a:sym typeface="+mn-ea"/>
              </a:rPr>
              <a:t>case RIGHT; move_and_merge_right();</a:t>
            </a:r>
            <a:endParaRPr lang="en-US" altLang="zh-CN" sz="1800">
              <a:sym typeface="+mn-ea"/>
            </a:endParaRPr>
          </a:p>
          <a:p>
            <a:pPr marL="914400" lvl="2" indent="0">
              <a:buNone/>
            </a:pPr>
            <a:r>
              <a:rPr lang="en-US" altLang="zh-CN" sz="1800">
                <a:sym typeface="+mn-ea"/>
              </a:rPr>
              <a:t>}</a:t>
            </a:r>
            <a:endParaRPr lang="en-US" altLang="zh-CN" sz="1800">
              <a:sym typeface="+mn-ea"/>
            </a:endParaRPr>
          </a:p>
          <a:p>
            <a:pPr marL="914400" lvl="2" indent="0">
              <a:buNone/>
            </a:pPr>
            <a:r>
              <a:rPr lang="en-US" altLang="zh-CN" sz="1800">
                <a:sym typeface="+mn-ea"/>
              </a:rPr>
              <a:t>is_finished() ? break;</a:t>
            </a:r>
            <a:endParaRPr lang="en-US" altLang="zh-CN" sz="1800">
              <a:sym typeface="+mn-ea"/>
            </a:endParaRPr>
          </a:p>
          <a:p>
            <a:pPr marL="457200" lvl="1" indent="457200">
              <a:buNone/>
            </a:pPr>
            <a:r>
              <a:rPr lang="en-US" altLang="zh-CN" sz="1800">
                <a:sym typeface="+mn-ea"/>
              </a:rPr>
              <a:t>generator_number();</a:t>
            </a:r>
            <a:endParaRPr lang="en-US" altLang="zh-CN" sz="1800">
              <a:sym typeface="+mn-ea"/>
            </a:endParaRPr>
          </a:p>
          <a:p>
            <a:pPr marL="457200" lvl="1" indent="457200">
              <a:buNone/>
            </a:pPr>
            <a:r>
              <a:rPr lang="en-US" altLang="zh-CN" sz="1800">
                <a:sym typeface="+mn-ea"/>
              </a:rPr>
              <a:t>print_board();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}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Test-Driven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3755" y="2187575"/>
            <a:ext cx="3977640" cy="400177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436235" y="3811905"/>
            <a:ext cx="1191895" cy="591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17715" y="2087245"/>
            <a:ext cx="4194810" cy="42030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Test-Driven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测试驱动开发（Test-Driven Development，TDD）是一种软件开发方法，它要求在编写某个功能的代码之前先编写测试代码，然后只编写使测试通过的功能代码，通过测试来推动整个开发的进行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想一想移动合并时会遇到的状况。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https://godbolt.org/z/rjGYvnY1M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Ask Time</a:t>
            </a:r>
            <a:r>
              <a:rPr lang="zh-CN" altLang="en-US"/>
              <a:t>！！！！</a:t>
            </a:r>
            <a:endParaRPr lang="zh-CN" altLang="en-US"/>
          </a:p>
        </p:txBody>
      </p:sp>
      <p:pic>
        <p:nvPicPr>
          <p:cNvPr id="3" name="图片 2" descr="U`1U8[L5)I84ZY$5[B)4MN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98950" y="2271395"/>
            <a:ext cx="359410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内存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272915" y="2110740"/>
            <a:ext cx="3646805" cy="3710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319232" y="1941519"/>
            <a:ext cx="3021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a = 1; </a:t>
            </a:r>
            <a:endParaRPr lang="zh-CN" altLang="en-US" sz="4000" dirty="0">
              <a:latin typeface="SauceCodePro NF" panose="020B0509030403020204" pitchFamily="49" charset="0"/>
              <a:ea typeface="微软雅黑 Light" panose="020B0502040204020203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10005" y="2774315"/>
            <a:ext cx="10414000" cy="1930261"/>
            <a:chOff x="2063" y="5250"/>
            <a:chExt cx="16400" cy="3040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2731" y="5250"/>
              <a:ext cx="1573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5400" dirty="0">
                  <a:latin typeface="微软雅黑 Light" panose="020B0502040204020203" charset="-122"/>
                  <a:ea typeface="微软雅黑 Light" panose="020B0502040204020203" charset="-122"/>
                </a:rPr>
                <a:t>类型     标识符     值</a:t>
              </a:r>
              <a:r>
                <a:rPr lang="zh-CN" altLang="en-US" sz="5400" dirty="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     </a:t>
              </a:r>
              <a:r>
                <a:rPr lang="zh-CN" altLang="en-US" sz="5400" dirty="0">
                  <a:latin typeface="微软雅黑 Light" panose="020B0502040204020203" charset="-122"/>
                  <a:ea typeface="微软雅黑 Light" panose="020B0502040204020203" charset="-122"/>
                </a:rPr>
                <a:t>地址            </a:t>
              </a:r>
              <a:endParaRPr lang="zh-CN" altLang="en-US" sz="54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3689" y="7175"/>
              <a:ext cx="353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&amp;a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10387" y="7175"/>
              <a:ext cx="353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1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2063" y="7175"/>
              <a:ext cx="353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int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6397" y="7175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a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 flipH="1">
            <a:off x="1434465" y="4704715"/>
            <a:ext cx="559435" cy="57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7"/>
            </p:custDataLst>
          </p:nvPr>
        </p:nvCxnSpPr>
        <p:spPr>
          <a:xfrm>
            <a:off x="3028950" y="4751705"/>
            <a:ext cx="476250" cy="524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00990" y="5460365"/>
            <a:ext cx="224226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dirty="0">
                <a:latin typeface="微软雅黑 Light" panose="020B0502040204020203" charset="-122"/>
                <a:ea typeface="微软雅黑 Light" panose="020B0502040204020203" charset="-122"/>
              </a:rPr>
              <a:t>字节大小</a:t>
            </a:r>
            <a:endParaRPr lang="zh-CN" altLang="en-US" sz="40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543175" y="5460365"/>
            <a:ext cx="224226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dirty="0">
                <a:latin typeface="微软雅黑 Light" panose="020B0502040204020203" charset="-122"/>
                <a:ea typeface="微软雅黑 Light" panose="020B0502040204020203" charset="-122"/>
              </a:rPr>
              <a:t>数值解释</a:t>
            </a:r>
            <a:endParaRPr lang="zh-CN" altLang="en-US" sz="40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所谓变量</a:t>
            </a:r>
            <a:endParaRPr lang="zh-CN" altLang="en-US"/>
          </a:p>
        </p:txBody>
      </p:sp>
      <p:sp>
        <p:nvSpPr>
          <p:cNvPr id="1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unsigned int a = 1;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int b = -1;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float c = 1.5f;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So &amp;a, &amp;b, &amp;c ?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40" y="2759710"/>
            <a:ext cx="5720715" cy="1988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垃圾值与初始化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垃圾值与初始化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unsigned int a;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int b;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float c;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printf(“%u %d %f\n”, a, b, c); ?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2880" y="2468880"/>
            <a:ext cx="5913755" cy="2055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COMMONDATA" val="eyJoZGlkIjoiNzZmY2JkMDZlOWNmNjFlNWUyNDU0ZGQyOTcwODdhNDI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굴림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3125</Words>
  <Application>WPS 演示</Application>
  <PresentationFormat>宽屏</PresentationFormat>
  <Paragraphs>361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SauceCodePro NF</vt:lpstr>
      <vt:lpstr>微软雅黑 Light</vt:lpstr>
      <vt:lpstr>Arial Unicode MS</vt:lpstr>
      <vt:lpstr>Office 主题​​</vt:lpstr>
      <vt:lpstr>PowerPoint 演示文稿</vt:lpstr>
      <vt:lpstr>前情回顾</vt:lpstr>
      <vt:lpstr>Agenda</vt:lpstr>
      <vt:lpstr>内存</vt:lpstr>
      <vt:lpstr>变量</vt:lpstr>
      <vt:lpstr>所谓变量</vt:lpstr>
      <vt:lpstr>Agenda</vt:lpstr>
      <vt:lpstr>垃圾值与初始化</vt:lpstr>
      <vt:lpstr>Agenda</vt:lpstr>
      <vt:lpstr>数组</vt:lpstr>
      <vt:lpstr>下标越界</vt:lpstr>
      <vt:lpstr>非常量长度数组（VLA）</vt:lpstr>
      <vt:lpstr>多维数组</vt:lpstr>
      <vt:lpstr>数组与字符串</vt:lpstr>
      <vt:lpstr>Agenda</vt:lpstr>
      <vt:lpstr>返回值与副作用</vt:lpstr>
      <vt:lpstr>Agenda</vt:lpstr>
      <vt:lpstr>求值顺序</vt:lpstr>
      <vt:lpstr>Agenda</vt:lpstr>
      <vt:lpstr>指针</vt:lpstr>
      <vt:lpstr>指针初始化</vt:lpstr>
      <vt:lpstr>指针数组和数组指针</vt:lpstr>
      <vt:lpstr>真的懂了吗？</vt:lpstr>
      <vt:lpstr>数组和指针</vt:lpstr>
      <vt:lpstr>const</vt:lpstr>
      <vt:lpstr>指针算术运算</vt:lpstr>
      <vt:lpstr>void*</vt:lpstr>
      <vt:lpstr>swap</vt:lpstr>
      <vt:lpstr>Cat Break！！！</vt:lpstr>
      <vt:lpstr>Agenda</vt:lpstr>
      <vt:lpstr>Play</vt:lpstr>
      <vt:lpstr>游戏建模</vt:lpstr>
      <vt:lpstr>抽象的力量</vt:lpstr>
      <vt:lpstr>Test-Driven</vt:lpstr>
      <vt:lpstr>Test-Driven</vt:lpstr>
      <vt:lpstr>Example</vt:lpstr>
      <vt:lpstr>Ask Time！！！！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focused_xy</dc:creator>
  <cp:lastModifiedBy>Admin</cp:lastModifiedBy>
  <cp:revision>94</cp:revision>
  <dcterms:created xsi:type="dcterms:W3CDTF">2023-09-24T08:55:00Z</dcterms:created>
  <dcterms:modified xsi:type="dcterms:W3CDTF">2023-10-13T12:58:53Z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2052-12.1.0.15355</vt:lpwstr>
  </property>
  <property fmtid="{D5CDD505-2E9C-101B-9397-08002B2CF9AE}" pid="3" name="ICV">
    <vt:lpwstr/>
  </property>
</Properties>
</file>